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63" r:id="rId7"/>
    <p:sldId id="261" r:id="rId8"/>
    <p:sldId id="264" r:id="rId9"/>
    <p:sldId id="265" r:id="rId10"/>
    <p:sldId id="269" r:id="rId11"/>
    <p:sldId id="266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le-Smith.James" initials="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76D6FF"/>
    <a:srgbClr val="73FDD6"/>
    <a:srgbClr val="D5FC79"/>
    <a:srgbClr val="73FB79"/>
    <a:srgbClr val="FFFD78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A256F-449A-4882-B673-17423558F5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1D0FE6C-28FF-4047-935B-272D93A73329}">
      <dgm:prSet phldrT="[Text]"/>
      <dgm:spPr/>
      <dgm:t>
        <a:bodyPr/>
        <a:lstStyle/>
        <a:p>
          <a:r>
            <a:rPr lang="en-GB" dirty="0"/>
            <a:t>Register Study with Local Trust Research and Audit Research team</a:t>
          </a:r>
        </a:p>
      </dgm:t>
    </dgm:pt>
    <dgm:pt modelId="{DFC1E9E8-BB1D-48EA-BD3B-04E8D0ED6372}" type="parTrans" cxnId="{CEAC5BF5-020F-45F8-AAE9-08E11E02ECBD}">
      <dgm:prSet/>
      <dgm:spPr/>
      <dgm:t>
        <a:bodyPr/>
        <a:lstStyle/>
        <a:p>
          <a:endParaRPr lang="en-GB"/>
        </a:p>
      </dgm:t>
    </dgm:pt>
    <dgm:pt modelId="{940B9D69-06A8-4843-A894-93456CC0FCBF}" type="sibTrans" cxnId="{CEAC5BF5-020F-45F8-AAE9-08E11E02ECBD}">
      <dgm:prSet/>
      <dgm:spPr/>
      <dgm:t>
        <a:bodyPr/>
        <a:lstStyle/>
        <a:p>
          <a:endParaRPr lang="en-GB"/>
        </a:p>
      </dgm:t>
    </dgm:pt>
    <dgm:pt modelId="{DC708591-395A-40AD-8DD9-093D7D7F4875}">
      <dgm:prSet phldrT="[Text]"/>
      <dgm:spPr/>
      <dgm:t>
        <a:bodyPr/>
        <a:lstStyle/>
        <a:p>
          <a:r>
            <a:rPr lang="en-GB" dirty="0"/>
            <a:t>Once study is registered, All 6 month data can be entered onto Redcap for both the pre-pandemic and pandemic patient cohort</a:t>
          </a:r>
        </a:p>
      </dgm:t>
    </dgm:pt>
    <dgm:pt modelId="{4BD673EE-6B2F-4BE6-AD9C-BE414F6CA3A0}" type="parTrans" cxnId="{9AC85B85-6EF8-4144-83B0-D621C40A03E6}">
      <dgm:prSet/>
      <dgm:spPr/>
      <dgm:t>
        <a:bodyPr/>
        <a:lstStyle/>
        <a:p>
          <a:endParaRPr lang="en-GB"/>
        </a:p>
      </dgm:t>
    </dgm:pt>
    <dgm:pt modelId="{E4814BCC-28C9-45FA-844E-38EB0AADDE6A}" type="sibTrans" cxnId="{9AC85B85-6EF8-4144-83B0-D621C40A03E6}">
      <dgm:prSet/>
      <dgm:spPr/>
      <dgm:t>
        <a:bodyPr/>
        <a:lstStyle/>
        <a:p>
          <a:endParaRPr lang="en-GB"/>
        </a:p>
      </dgm:t>
    </dgm:pt>
    <dgm:pt modelId="{828DC75D-289C-483F-84E7-36B456177DB4}">
      <dgm:prSet phldrT="[Text]"/>
      <dgm:spPr/>
      <dgm:t>
        <a:bodyPr/>
        <a:lstStyle/>
        <a:p>
          <a:r>
            <a:rPr lang="en-GB" dirty="0"/>
            <a:t>12 month data can be completed now for pre-pandemic cohort, and completed  in May 2021 for pandemic cohort </a:t>
          </a:r>
        </a:p>
      </dgm:t>
    </dgm:pt>
    <dgm:pt modelId="{33BA1FD7-933F-4BE3-9D67-6503FB3B8A3C}" type="parTrans" cxnId="{C5352CC7-E39F-4F63-883B-F879ECF70EE4}">
      <dgm:prSet/>
      <dgm:spPr/>
      <dgm:t>
        <a:bodyPr/>
        <a:lstStyle/>
        <a:p>
          <a:endParaRPr lang="en-GB"/>
        </a:p>
      </dgm:t>
    </dgm:pt>
    <dgm:pt modelId="{F8578B24-1FB2-452B-8203-DD57F61BAE65}" type="sibTrans" cxnId="{C5352CC7-E39F-4F63-883B-F879ECF70EE4}">
      <dgm:prSet/>
      <dgm:spPr/>
      <dgm:t>
        <a:bodyPr/>
        <a:lstStyle/>
        <a:p>
          <a:endParaRPr lang="en-GB"/>
        </a:p>
      </dgm:t>
    </dgm:pt>
    <dgm:pt modelId="{E11E3656-3A03-4069-8BC7-611FFE84CF57}" type="pres">
      <dgm:prSet presAssocID="{BC9A256F-449A-4882-B673-17423558F56A}" presName="CompostProcess" presStyleCnt="0">
        <dgm:presLayoutVars>
          <dgm:dir/>
          <dgm:resizeHandles val="exact"/>
        </dgm:presLayoutVars>
      </dgm:prSet>
      <dgm:spPr/>
    </dgm:pt>
    <dgm:pt modelId="{92560226-D505-4863-A009-445BB3ABE0DF}" type="pres">
      <dgm:prSet presAssocID="{BC9A256F-449A-4882-B673-17423558F56A}" presName="arrow" presStyleLbl="bgShp" presStyleIdx="0" presStyleCnt="1"/>
      <dgm:spPr/>
    </dgm:pt>
    <dgm:pt modelId="{4976C51C-47D6-49D4-B951-A5CEA74B8DC3}" type="pres">
      <dgm:prSet presAssocID="{BC9A256F-449A-4882-B673-17423558F56A}" presName="linearProcess" presStyleCnt="0"/>
      <dgm:spPr/>
    </dgm:pt>
    <dgm:pt modelId="{3F7D8D2A-6B77-4259-B5ED-7F3B2EBF331D}" type="pres">
      <dgm:prSet presAssocID="{81D0FE6C-28FF-4047-935B-272D93A73329}" presName="textNode" presStyleLbl="node1" presStyleIdx="0" presStyleCnt="3">
        <dgm:presLayoutVars>
          <dgm:bulletEnabled val="1"/>
        </dgm:presLayoutVars>
      </dgm:prSet>
      <dgm:spPr/>
    </dgm:pt>
    <dgm:pt modelId="{E7EE455C-DCE3-4565-9EEA-0B1371804596}" type="pres">
      <dgm:prSet presAssocID="{940B9D69-06A8-4843-A894-93456CC0FCBF}" presName="sibTrans" presStyleCnt="0"/>
      <dgm:spPr/>
    </dgm:pt>
    <dgm:pt modelId="{3ADFA558-4E2D-4785-959E-10081F49973A}" type="pres">
      <dgm:prSet presAssocID="{DC708591-395A-40AD-8DD9-093D7D7F4875}" presName="textNode" presStyleLbl="node1" presStyleIdx="1" presStyleCnt="3">
        <dgm:presLayoutVars>
          <dgm:bulletEnabled val="1"/>
        </dgm:presLayoutVars>
      </dgm:prSet>
      <dgm:spPr/>
    </dgm:pt>
    <dgm:pt modelId="{87D2FE7A-CEBD-42FD-BB99-8550EE5772A3}" type="pres">
      <dgm:prSet presAssocID="{E4814BCC-28C9-45FA-844E-38EB0AADDE6A}" presName="sibTrans" presStyleCnt="0"/>
      <dgm:spPr/>
    </dgm:pt>
    <dgm:pt modelId="{56D9CC61-EFA7-41AD-8FAC-38D7C6CA37A7}" type="pres">
      <dgm:prSet presAssocID="{828DC75D-289C-483F-84E7-36B456177DB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D89560D-329E-4A59-8D0C-204F3B979D31}" type="presOf" srcId="{DC708591-395A-40AD-8DD9-093D7D7F4875}" destId="{3ADFA558-4E2D-4785-959E-10081F49973A}" srcOrd="0" destOrd="0" presId="urn:microsoft.com/office/officeart/2005/8/layout/hProcess9"/>
    <dgm:cxn modelId="{E0B2EA1D-5001-4278-A850-EB2497D51E2C}" type="presOf" srcId="{BC9A256F-449A-4882-B673-17423558F56A}" destId="{E11E3656-3A03-4069-8BC7-611FFE84CF57}" srcOrd="0" destOrd="0" presId="urn:microsoft.com/office/officeart/2005/8/layout/hProcess9"/>
    <dgm:cxn modelId="{CE3F142C-4B5F-4E35-B0EC-77F1DCECF4CF}" type="presOf" srcId="{828DC75D-289C-483F-84E7-36B456177DB4}" destId="{56D9CC61-EFA7-41AD-8FAC-38D7C6CA37A7}" srcOrd="0" destOrd="0" presId="urn:microsoft.com/office/officeart/2005/8/layout/hProcess9"/>
    <dgm:cxn modelId="{9AC85B85-6EF8-4144-83B0-D621C40A03E6}" srcId="{BC9A256F-449A-4882-B673-17423558F56A}" destId="{DC708591-395A-40AD-8DD9-093D7D7F4875}" srcOrd="1" destOrd="0" parTransId="{4BD673EE-6B2F-4BE6-AD9C-BE414F6CA3A0}" sibTransId="{E4814BCC-28C9-45FA-844E-38EB0AADDE6A}"/>
    <dgm:cxn modelId="{C5352CC7-E39F-4F63-883B-F879ECF70EE4}" srcId="{BC9A256F-449A-4882-B673-17423558F56A}" destId="{828DC75D-289C-483F-84E7-36B456177DB4}" srcOrd="2" destOrd="0" parTransId="{33BA1FD7-933F-4BE3-9D67-6503FB3B8A3C}" sibTransId="{F8578B24-1FB2-452B-8203-DD57F61BAE65}"/>
    <dgm:cxn modelId="{BAB633D2-000D-4806-B04F-F668CD8B5CE5}" type="presOf" srcId="{81D0FE6C-28FF-4047-935B-272D93A73329}" destId="{3F7D8D2A-6B77-4259-B5ED-7F3B2EBF331D}" srcOrd="0" destOrd="0" presId="urn:microsoft.com/office/officeart/2005/8/layout/hProcess9"/>
    <dgm:cxn modelId="{CEAC5BF5-020F-45F8-AAE9-08E11E02ECBD}" srcId="{BC9A256F-449A-4882-B673-17423558F56A}" destId="{81D0FE6C-28FF-4047-935B-272D93A73329}" srcOrd="0" destOrd="0" parTransId="{DFC1E9E8-BB1D-48EA-BD3B-04E8D0ED6372}" sibTransId="{940B9D69-06A8-4843-A894-93456CC0FCBF}"/>
    <dgm:cxn modelId="{DA56C423-6569-4809-8773-13C5A9634A30}" type="presParOf" srcId="{E11E3656-3A03-4069-8BC7-611FFE84CF57}" destId="{92560226-D505-4863-A009-445BB3ABE0DF}" srcOrd="0" destOrd="0" presId="urn:microsoft.com/office/officeart/2005/8/layout/hProcess9"/>
    <dgm:cxn modelId="{52B43275-65E0-48E2-A904-33973B2A9DA8}" type="presParOf" srcId="{E11E3656-3A03-4069-8BC7-611FFE84CF57}" destId="{4976C51C-47D6-49D4-B951-A5CEA74B8DC3}" srcOrd="1" destOrd="0" presId="urn:microsoft.com/office/officeart/2005/8/layout/hProcess9"/>
    <dgm:cxn modelId="{01DE14DB-C80A-4B8D-B750-BB003B85B13A}" type="presParOf" srcId="{4976C51C-47D6-49D4-B951-A5CEA74B8DC3}" destId="{3F7D8D2A-6B77-4259-B5ED-7F3B2EBF331D}" srcOrd="0" destOrd="0" presId="urn:microsoft.com/office/officeart/2005/8/layout/hProcess9"/>
    <dgm:cxn modelId="{B456E67A-7435-401C-AAF5-579BC551AF6B}" type="presParOf" srcId="{4976C51C-47D6-49D4-B951-A5CEA74B8DC3}" destId="{E7EE455C-DCE3-4565-9EEA-0B1371804596}" srcOrd="1" destOrd="0" presId="urn:microsoft.com/office/officeart/2005/8/layout/hProcess9"/>
    <dgm:cxn modelId="{50925FD5-6CCE-4331-8BC3-486294C6A349}" type="presParOf" srcId="{4976C51C-47D6-49D4-B951-A5CEA74B8DC3}" destId="{3ADFA558-4E2D-4785-959E-10081F49973A}" srcOrd="2" destOrd="0" presId="urn:microsoft.com/office/officeart/2005/8/layout/hProcess9"/>
    <dgm:cxn modelId="{8DD58E66-FB58-450A-B31E-446DA832A681}" type="presParOf" srcId="{4976C51C-47D6-49D4-B951-A5CEA74B8DC3}" destId="{87D2FE7A-CEBD-42FD-BB99-8550EE5772A3}" srcOrd="3" destOrd="0" presId="urn:microsoft.com/office/officeart/2005/8/layout/hProcess9"/>
    <dgm:cxn modelId="{FA22F08F-7D0D-4429-BA17-FA130AF3E409}" type="presParOf" srcId="{4976C51C-47D6-49D4-B951-A5CEA74B8DC3}" destId="{56D9CC61-EFA7-41AD-8FAC-38D7C6CA37A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0226-D505-4863-A009-445BB3ABE0D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D8D2A-6B77-4259-B5ED-7F3B2EBF331D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Register Study with Local Trust Research and Audit Research team</a:t>
          </a:r>
        </a:p>
      </dsp:txBody>
      <dsp:txXfrm>
        <a:off x="441305" y="1390367"/>
        <a:ext cx="2984748" cy="1570603"/>
      </dsp:txXfrm>
    </dsp:sp>
    <dsp:sp modelId="{3ADFA558-4E2D-4785-959E-10081F49973A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Once study is registered, All 6 month data can be entered onto Redcap for both the pre-pandemic and pandemic patient cohort</a:t>
          </a:r>
        </a:p>
      </dsp:txBody>
      <dsp:txXfrm>
        <a:off x="3765426" y="1390367"/>
        <a:ext cx="2984748" cy="1570603"/>
      </dsp:txXfrm>
    </dsp:sp>
    <dsp:sp modelId="{56D9CC61-EFA7-41AD-8FAC-38D7C6CA37A7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12 month data can be completed now for pre-pandemic cohort, and completed  in May 2021 for pandemic cohort </a:t>
          </a:r>
        </a:p>
      </dsp:txBody>
      <dsp:txXfrm>
        <a:off x="7089546" y="1390367"/>
        <a:ext cx="2984748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ACB7-6775-4D1A-B8A2-6ACBACF51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7A973-D326-422C-B6AC-7CB3E3B33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5032A-031A-4621-B85A-9D062818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84D3C-8EB6-4E09-9F5E-9FA6EB1E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259DD-B838-475A-A173-7FC781AB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1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7BE3-848D-40E4-B177-537D0CB8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84897-E861-4C7D-A2FA-CA0B0A109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7E30D-E303-4490-841B-7028AC8B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35BB-68CB-4CBC-AF39-50077598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0BF69-ED4A-4C92-88F6-367C92E1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2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CB2EF-06F6-46E9-B56C-0F56ED176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4B1B3-905F-4475-8950-E9766B95C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AEB62-80A0-43CC-B232-B8462678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7AB5-26DF-49CD-99F0-07702FA9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3874D-E9BD-4CBE-A8E0-D04375F1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8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721C-791B-4275-B481-321BB3D9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16A9-51D5-4270-8B5C-1CB040D7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B80D-DA7A-4B34-BFA3-F12B6949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5762-9783-4D22-9DC9-17B590CA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5F16-7EDC-4925-947A-7FBA5EAB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0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F38F-24E0-4745-9820-3DC194F9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044B3-593A-42B9-92D0-E571121C5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A39B-D2E9-4198-B66B-F0C27EB5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F3E8-4527-41B6-BDD0-E3AC119D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96E4F-B8E4-4D4D-B56F-3A59175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7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EED0-F1F9-4F00-A338-288CB825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5E932-3BD6-413B-91E8-8AB1DDEE0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E2DEE-6022-45A5-B63A-5E6446185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5BB4D-867C-4FA4-8F64-77A38319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EF573-9998-41B8-928C-2B2E5C77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561AA-C553-4F9F-8571-32871108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1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A22A-5C75-4B84-93FA-0152F574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2EBD2-4DB3-4730-9BB6-8D3111A8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A3C7D-6059-4D21-B9FF-6B0C98666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A1725-2C7C-4810-9830-CA50E98D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07D50-2037-42F6-827A-ACA7122C1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88293-719A-42EE-9725-264946C1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537CA-948D-4063-9892-5A74EB6D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2F543-95AA-4881-93C8-293D6212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08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16DE-52B6-461E-938F-2630526A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E613B-8A3E-4F7F-A491-01EF7BF5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5C7B6-EE4F-470B-8472-BB6981D1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2734E-3B29-48CF-9426-33C64CBB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8648F-38AA-4149-BAE2-C1E41F86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7066F-7A20-4C5E-934C-BD6D1BD7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3750-5335-4FF3-9B46-6285FC40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7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16D7-B645-4A28-9FB4-F755CBA4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A7F33-ECD7-4DD3-BD00-2C838162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C651C-C3BC-450B-B11B-8768FEA47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F113E-82A7-49C1-8846-6F2217F9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1FEDF-13BA-43ED-8BE0-2D937879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598D1-653A-4463-A13E-3C99C414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0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BFD8-CAF9-4401-9406-9757F05A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C0264-8805-4B56-80D7-CE01C6D0B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AE3C3-6843-49D1-B0CB-EB1AADE0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1133-EEF7-41DA-B91F-5E877DBF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8FC8E-8732-4E0E-A152-4ACD1EF2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DB21C-4159-473F-B90A-4F37CEBA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5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EEB06-476C-43C6-A0C5-BC2FA432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EB60E-0E5F-45B7-AEE8-4DCBEA52D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99E24-32DA-404A-BC04-853A02FA5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BF08-56B1-4C49-94D4-052B08AB913F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4EC0F-68C9-4394-927F-F8158E3E2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CA87E-DBD4-48BA-AA05-D4D1455E3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453A-71BF-4F98-9D2E-5A2D8CDE7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3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link/contactaudit" TargetMode="External"/><Relationship Id="rId2" Type="http://schemas.openxmlformats.org/officeDocument/2006/relationships/hyperlink" Target="https://www.psgbi.org/contact-stud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link/contactaudi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sgbi.org/contact-study/" TargetMode="Externa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tif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DBD1391-D4D0-4770-A846-1BAADDD159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0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7D7CD-7F74-4B9B-8F8A-9D28E1060200}"/>
              </a:ext>
            </a:extLst>
          </p:cNvPr>
          <p:cNvSpPr txBox="1"/>
          <p:nvPr/>
        </p:nvSpPr>
        <p:spPr>
          <a:xfrm>
            <a:off x="6096000" y="3428995"/>
            <a:ext cx="6096000" cy="318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300"/>
              </a:spcAft>
            </a:pPr>
            <a:r>
              <a:rPr lang="en-GB" sz="2800" b="1" dirty="0">
                <a:solidFill>
                  <a:srgbClr val="38761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lnSpc>
                <a:spcPct val="163000"/>
              </a:lnSpc>
            </a:pPr>
            <a:r>
              <a:rPr lang="en-GB" sz="2000" b="1" dirty="0">
                <a:solidFill>
                  <a:srgbClr val="0091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ovid-19 impact </a:t>
            </a:r>
            <a:r>
              <a:rPr lang="en-GB" sz="2000" b="1" dirty="0">
                <a:solidFill>
                  <a:srgbClr val="0091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</a:t>
            </a:r>
            <a:r>
              <a:rPr lang="en-GB" sz="2000" b="1" dirty="0" err="1">
                <a:solidFill>
                  <a:srgbClr val="0091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crea</a:t>
            </a:r>
            <a:r>
              <a:rPr lang="en-GB" sz="2000" b="1" dirty="0" err="1">
                <a:solidFill>
                  <a:srgbClr val="0091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GB" sz="2000" b="1" dirty="0" err="1">
                <a:solidFill>
                  <a:srgbClr val="0091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ncer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91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</a:t>
            </a:r>
            <a:r>
              <a:rPr lang="en-GB" sz="2000" b="1" dirty="0" err="1">
                <a:solidFill>
                  <a:srgbClr val="00919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hway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lnSpc>
                <a:spcPct val="163000"/>
              </a:lnSpc>
            </a:pPr>
            <a:r>
              <a:rPr lang="en-GB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lnSpc>
                <a:spcPct val="163000"/>
              </a:lnSpc>
            </a:pPr>
            <a:r>
              <a:rPr lang="en-GB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National,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GB" sz="1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Pan-Specialty, Multi-Centre Study of the Impact of SARS-CoV-2 on New Diagnosed Pancreatic Cancer Treatment </a:t>
            </a:r>
            <a:endParaRPr lang="en-GB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44DDFD6-10F6-430B-B304-41080BB8AD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655" y="5770484"/>
            <a:ext cx="3666478" cy="9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1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C09A-CCB7-491C-8EA2-3F4EF0B1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58" y="1536869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Authorship:</a:t>
            </a:r>
            <a:endParaRPr lang="en-GB" sz="2000" b="1" i="0" dirty="0">
              <a:solidFill>
                <a:srgbClr val="201F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study will use a collaborative authorship model, the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‘The CONTACT study group’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 All collaborators will be acknowledged according to their input to the study.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b="0" i="0" dirty="0">
              <a:solidFill>
                <a:srgbClr val="201F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000" b="1" i="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documents:</a:t>
            </a:r>
            <a:endParaRPr lang="en-GB" sz="2000" b="1" i="0" dirty="0">
              <a:solidFill>
                <a:srgbClr val="201F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on our</a:t>
            </a: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webpage: 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https://www.psgbi.org/contact-study/"/>
              </a:rPr>
              <a:t>https://www.psgbi.org/contact-study/</a:t>
            </a:r>
            <a:endParaRPr lang="en-GB" sz="2000" b="0" i="0" dirty="0">
              <a:solidFill>
                <a:srgbClr val="201F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000" b="0" i="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Registration:</a:t>
            </a:r>
            <a:endParaRPr lang="en-GB" sz="2000" b="1" i="0" dirty="0">
              <a:solidFill>
                <a:srgbClr val="201F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welcome involvement from oncology, surgery, gastroenterology, palliative care/CNS and up to two trainees at each site. We require that there is one lead consultant and one lead trainee at each site:</a:t>
            </a:r>
            <a:endParaRPr lang="en-GB" sz="2000" b="0" i="0" dirty="0">
              <a:solidFill>
                <a:srgbClr val="201F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link to the registration form:</a:t>
            </a:r>
            <a:r>
              <a:rPr lang="en-GB" sz="2000" b="1" dirty="0">
                <a:solidFill>
                  <a:srgbClr val="201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>
                <a:solidFill>
                  <a:srgbClr val="954F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https://redcap.link/contactaudit"/>
              </a:rPr>
              <a:t>https://redcap.link/contactaudit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b="0" i="0" dirty="0">
              <a:solidFill>
                <a:srgbClr val="201F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70F637B-089C-402F-8C3A-9741DFEBDEDD}"/>
              </a:ext>
            </a:extLst>
          </p:cNvPr>
          <p:cNvPicPr/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2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Steering Committee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6110DC-F072-4F43-A87E-E2C90A204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858" y="1394284"/>
            <a:ext cx="5012515" cy="5389724"/>
          </a:xfr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70F637B-089C-402F-8C3A-9741DFEBDEDD}"/>
              </a:ext>
            </a:extLst>
          </p:cNvPr>
          <p:cNvPicPr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5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picture containing text&#10;&#10;Description automatically generated">
            <a:extLst>
              <a:ext uri="{FF2B5EF4-FFF2-40B4-BE49-F238E27FC236}">
                <a16:creationId xmlns:a16="http://schemas.microsoft.com/office/drawing/2014/main" id="{D2B4F18C-FBD1-2945-8C9E-8E5A23A38C24}"/>
              </a:ext>
            </a:extLst>
          </p:cNvPr>
          <p:cNvPicPr/>
          <p:nvPr/>
        </p:nvPicPr>
        <p:blipFill rotWithShape="1">
          <a:blip r:embed="rId2"/>
          <a:srcRect l="9482" t="9894" r="12581" b="10122"/>
          <a:stretch/>
        </p:blipFill>
        <p:spPr bwMode="auto">
          <a:xfrm>
            <a:off x="142505" y="215041"/>
            <a:ext cx="5517418" cy="418969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FF57D92-ACB1-4C42-8BB9-EB83AD80EECA}"/>
              </a:ext>
            </a:extLst>
          </p:cNvPr>
          <p:cNvSpPr/>
          <p:nvPr/>
        </p:nvSpPr>
        <p:spPr>
          <a:xfrm>
            <a:off x="142505" y="4338991"/>
            <a:ext cx="5256567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en-GB" sz="1600" dirty="0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</a:rPr>
              <a:t>ovid-19 impact </a:t>
            </a:r>
            <a:r>
              <a:rPr lang="en-GB" sz="1600" b="1" dirty="0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GB" sz="16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</a:rPr>
              <a:t>pa</a:t>
            </a:r>
            <a:r>
              <a:rPr lang="en-GB" sz="1600" b="1" dirty="0" err="1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</a:rPr>
              <a:t>crea</a:t>
            </a:r>
            <a:r>
              <a:rPr lang="en-GB" sz="1600" b="1" dirty="0" err="1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</a:rPr>
              <a:t>ic</a:t>
            </a:r>
            <a:r>
              <a:rPr lang="en-GB" sz="16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sz="1600" b="1" dirty="0" err="1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</a:rPr>
              <a:t>ncer</a:t>
            </a:r>
            <a:r>
              <a:rPr lang="en-GB" sz="16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600" b="1" dirty="0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GB" sz="16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</a:rPr>
              <a:t>pa</a:t>
            </a:r>
            <a:r>
              <a:rPr lang="en-GB" sz="1600" b="1" dirty="0" err="1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</a:rPr>
              <a:t>hway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B34102-CB2A-7344-A792-A964AB65BF10}"/>
              </a:ext>
            </a:extLst>
          </p:cNvPr>
          <p:cNvSpPr txBox="1"/>
          <p:nvPr/>
        </p:nvSpPr>
        <p:spPr>
          <a:xfrm>
            <a:off x="0" y="4964300"/>
            <a:ext cx="12192000" cy="400110"/>
          </a:xfrm>
          <a:prstGeom prst="rect">
            <a:avLst/>
          </a:prstGeom>
          <a:solidFill>
            <a:srgbClr val="FFD5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All UK hospitals with an UGI/HPB MDT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24C923B-4A1D-E34E-A9D4-25551F36A6E1}"/>
              </a:ext>
            </a:extLst>
          </p:cNvPr>
          <p:cNvSpPr txBox="1"/>
          <p:nvPr/>
        </p:nvSpPr>
        <p:spPr>
          <a:xfrm>
            <a:off x="0" y="6088961"/>
            <a:ext cx="12192000" cy="477054"/>
          </a:xfrm>
          <a:prstGeom prst="rect">
            <a:avLst/>
          </a:prstGeom>
          <a:solidFill>
            <a:srgbClr val="D5FC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Sign-up now: </a:t>
            </a:r>
            <a:r>
              <a:rPr lang="en-GB" sz="25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s://redcap.link/contactau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https://redcap.link/contactaudit</a:t>
            </a:r>
            <a:r>
              <a:rPr lang="en-GB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 descr="Logo, company name&#10;&#10;Description automatically generated">
            <a:extLst>
              <a:ext uri="{FF2B5EF4-FFF2-40B4-BE49-F238E27FC236}">
                <a16:creationId xmlns:a16="http://schemas.microsoft.com/office/drawing/2014/main" id="{899ED540-0ED5-764D-9105-23737C2A30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45485" y="0"/>
            <a:ext cx="4446515" cy="10618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D8AC93-2F3C-A941-AD06-3A0EEB566A7E}"/>
              </a:ext>
            </a:extLst>
          </p:cNvPr>
          <p:cNvSpPr txBox="1"/>
          <p:nvPr/>
        </p:nvSpPr>
        <p:spPr>
          <a:xfrm>
            <a:off x="0" y="5489810"/>
            <a:ext cx="12192000" cy="400110"/>
          </a:xfrm>
          <a:prstGeom prst="rect">
            <a:avLst/>
          </a:prstGeom>
          <a:solidFill>
            <a:srgbClr val="73FD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info: </a:t>
            </a:r>
            <a:r>
              <a:rPr lang="en-GB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https://www.psgbi.org/contact-stud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https://www.psgbi.org/contact-study/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CE203-6259-384C-ACD6-86FC6F108598}"/>
              </a:ext>
            </a:extLst>
          </p:cNvPr>
          <p:cNvSpPr/>
          <p:nvPr/>
        </p:nvSpPr>
        <p:spPr>
          <a:xfrm>
            <a:off x="3914078" y="3016456"/>
            <a:ext cx="8135417" cy="954107"/>
          </a:xfrm>
          <a:prstGeom prst="rect">
            <a:avLst/>
          </a:prstGeom>
          <a:solidFill>
            <a:srgbClr val="D5FC79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American Typewriter" panose="02090604020004020304" pitchFamily="18" charset="77"/>
                <a:cs typeface="Bradley Hand ITC" panose="020F0502020204030204" pitchFamily="34" charset="0"/>
              </a:rPr>
              <a:t>The most comprehensive evaluation of COVID upon pancreatic cancer care in the UK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merican Typewriter" panose="02090604020004020304" pitchFamily="18" charset="77"/>
              <a:cs typeface="Bradley Hand ITC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6C78A-DDE0-184F-9FE1-1CB6AD72810C}"/>
              </a:ext>
            </a:extLst>
          </p:cNvPr>
          <p:cNvSpPr txBox="1"/>
          <p:nvPr/>
        </p:nvSpPr>
        <p:spPr>
          <a:xfrm>
            <a:off x="5776331" y="1110255"/>
            <a:ext cx="3588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151859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B569C-C233-214C-9844-72A5BCDE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8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b="1" dirty="0"/>
              <a:t>CONTACT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C09A-CCB7-491C-8EA2-3F4EF0B1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3072"/>
            <a:ext cx="12192000" cy="779730"/>
          </a:xfrm>
          <a:solidFill>
            <a:srgbClr val="D5FC79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63000"/>
              </a:lnSpc>
              <a:buNone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national, pan-specialty, multi-centre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audit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C4353D5-321D-444D-B787-359D5805FD42}"/>
              </a:ext>
            </a:extLst>
          </p:cNvPr>
          <p:cNvPicPr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0F67EC-B7EB-9144-9662-B862D42F3BBF}"/>
              </a:ext>
            </a:extLst>
          </p:cNvPr>
          <p:cNvSpPr/>
          <p:nvPr/>
        </p:nvSpPr>
        <p:spPr>
          <a:xfrm>
            <a:off x="2731951" y="1440212"/>
            <a:ext cx="613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ovid-19 impact </a:t>
            </a:r>
            <a:r>
              <a:rPr lang="en-GB" b="1" u="sng" dirty="0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n 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pa</a:t>
            </a:r>
            <a:r>
              <a:rPr lang="en-GB" b="1" u="sng" dirty="0" err="1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crea</a:t>
            </a:r>
            <a:r>
              <a:rPr lang="en-GB" b="1" u="sng" dirty="0" err="1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ic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b="1" u="sng" dirty="0" err="1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ncer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b="1" u="sng" dirty="0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are 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pa</a:t>
            </a:r>
            <a:r>
              <a:rPr lang="en-GB" b="1" u="sng" dirty="0" err="1">
                <a:solidFill>
                  <a:srgbClr val="00919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GB" b="1" dirty="0" err="1">
                <a:latin typeface="Arial" panose="020B0604020202020204" pitchFamily="34" charset="0"/>
                <a:ea typeface="Arial" panose="020B0604020202020204" pitchFamily="34" charset="0"/>
              </a:rPr>
              <a:t>hway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43F422-7F04-D948-9A75-303A0A6ADEFA}"/>
              </a:ext>
            </a:extLst>
          </p:cNvPr>
          <p:cNvSpPr txBox="1">
            <a:spLocks/>
          </p:cNvSpPr>
          <p:nvPr/>
        </p:nvSpPr>
        <p:spPr>
          <a:xfrm>
            <a:off x="0" y="3108146"/>
            <a:ext cx="12192000" cy="959237"/>
          </a:xfrm>
          <a:prstGeom prst="rect">
            <a:avLst/>
          </a:prstGeom>
          <a:solidFill>
            <a:srgbClr val="76D6FF"/>
          </a:solidFill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Aim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assess the impact of SARS-CoV-2 on new diagnosed pancreatic cancer treatment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F1BAE9-957B-664D-824D-CB8717A5959B}"/>
              </a:ext>
            </a:extLst>
          </p:cNvPr>
          <p:cNvSpPr txBox="1">
            <a:spLocks/>
          </p:cNvSpPr>
          <p:nvPr/>
        </p:nvSpPr>
        <p:spPr>
          <a:xfrm>
            <a:off x="234904" y="5178824"/>
            <a:ext cx="10515600" cy="18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3000"/>
              </a:lnSpc>
            </a:pPr>
            <a:endParaRPr lang="en-GB" sz="18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DEE2F5-33A0-8943-8E78-305F1816F7BD}"/>
              </a:ext>
            </a:extLst>
          </p:cNvPr>
          <p:cNvSpPr txBox="1">
            <a:spLocks/>
          </p:cNvSpPr>
          <p:nvPr/>
        </p:nvSpPr>
        <p:spPr>
          <a:xfrm>
            <a:off x="0" y="4392362"/>
            <a:ext cx="12192000" cy="1456809"/>
          </a:xfrm>
          <a:prstGeom prst="rect">
            <a:avLst/>
          </a:prstGeom>
          <a:solidFill>
            <a:srgbClr val="0096FF"/>
          </a:solidFill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4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Design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Compare p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andemic patient cohort against pre-pandemic patient cohort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6-month and 12-month follow-up periods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1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impact of COVID for pancreatic cancer patients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C4353D5-321D-444D-B787-359D5805FD42}"/>
              </a:ext>
            </a:extLst>
          </p:cNvPr>
          <p:cNvPicPr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55578AD-0D3F-FD48-AF58-E432AB884F5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2" t="27967" r="59434" b="46016"/>
          <a:stretch/>
        </p:blipFill>
        <p:spPr>
          <a:xfrm rot="5400000">
            <a:off x="5015352" y="3647836"/>
            <a:ext cx="1728439" cy="1784195"/>
          </a:xfrm>
          <a:prstGeom prst="ellipse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271A5F-C5EF-C740-90BD-BADA0526CC63}"/>
              </a:ext>
            </a:extLst>
          </p:cNvPr>
          <p:cNvSpPr/>
          <p:nvPr/>
        </p:nvSpPr>
        <p:spPr>
          <a:xfrm>
            <a:off x="1371599" y="2951137"/>
            <a:ext cx="2875935" cy="1303235"/>
          </a:xfrm>
          <a:prstGeom prst="rect">
            <a:avLst/>
          </a:prstGeom>
          <a:solidFill>
            <a:srgbClr val="D5FC79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Delays in diagnosis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2DA4B0-4BFA-3B42-87B4-E79CB5766323}"/>
              </a:ext>
            </a:extLst>
          </p:cNvPr>
          <p:cNvSpPr/>
          <p:nvPr/>
        </p:nvSpPr>
        <p:spPr>
          <a:xfrm>
            <a:off x="1872212" y="5263122"/>
            <a:ext cx="2875936" cy="1325563"/>
          </a:xfrm>
          <a:prstGeom prst="rect">
            <a:avLst/>
          </a:prstGeom>
          <a:solidFill>
            <a:srgbClr val="D5FC79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Modified chemotherapy regimens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7774B-3912-2D48-BC3F-A155A8212604}"/>
              </a:ext>
            </a:extLst>
          </p:cNvPr>
          <p:cNvSpPr/>
          <p:nvPr/>
        </p:nvSpPr>
        <p:spPr>
          <a:xfrm>
            <a:off x="7604663" y="2499903"/>
            <a:ext cx="2875936" cy="1325563"/>
          </a:xfrm>
          <a:prstGeom prst="rect">
            <a:avLst/>
          </a:prstGeom>
          <a:solidFill>
            <a:srgbClr val="D5FC79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Disease progression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66473D-ECDC-CA48-91D4-0E2EBA58F894}"/>
              </a:ext>
            </a:extLst>
          </p:cNvPr>
          <p:cNvSpPr/>
          <p:nvPr/>
        </p:nvSpPr>
        <p:spPr>
          <a:xfrm>
            <a:off x="7609471" y="4482005"/>
            <a:ext cx="2875936" cy="1325563"/>
          </a:xfrm>
          <a:prstGeom prst="rect">
            <a:avLst/>
          </a:prstGeom>
          <a:solidFill>
            <a:srgbClr val="D5FC79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treatment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0C966-3E66-F64A-A47C-BFA668F8A266}"/>
              </a:ext>
            </a:extLst>
          </p:cNvPr>
          <p:cNvSpPr txBox="1"/>
          <p:nvPr/>
        </p:nvSpPr>
        <p:spPr>
          <a:xfrm>
            <a:off x="5547852" y="2147700"/>
            <a:ext cx="8308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0" dirty="0"/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85A7FC-FA7A-9447-8D92-FFFB303288B6}"/>
              </a:ext>
            </a:extLst>
          </p:cNvPr>
          <p:cNvCxnSpPr>
            <a:stCxn id="8" idx="3"/>
            <a:endCxn id="9" idx="3"/>
          </p:cNvCxnSpPr>
          <p:nvPr/>
        </p:nvCxnSpPr>
        <p:spPr>
          <a:xfrm flipH="1" flipV="1">
            <a:off x="4247534" y="3602755"/>
            <a:ext cx="1001229" cy="3260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FE4152-4EAB-FC44-8629-4D12A4D2B6F4}"/>
              </a:ext>
            </a:extLst>
          </p:cNvPr>
          <p:cNvCxnSpPr>
            <a:cxnSpLocks/>
            <a:stCxn id="8" idx="5"/>
            <a:endCxn id="10" idx="3"/>
          </p:cNvCxnSpPr>
          <p:nvPr/>
        </p:nvCxnSpPr>
        <p:spPr>
          <a:xfrm flipH="1">
            <a:off x="4748148" y="5151029"/>
            <a:ext cx="500615" cy="774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9AB923-8087-C145-876F-8238B8699E5B}"/>
              </a:ext>
            </a:extLst>
          </p:cNvPr>
          <p:cNvCxnSpPr>
            <a:cxnSpLocks/>
            <a:stCxn id="8" idx="1"/>
            <a:endCxn id="11" idx="1"/>
          </p:cNvCxnSpPr>
          <p:nvPr/>
        </p:nvCxnSpPr>
        <p:spPr>
          <a:xfrm flipV="1">
            <a:off x="6510380" y="3162685"/>
            <a:ext cx="1094283" cy="7661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39D380-9C88-B346-B7CB-79291E6B4C02}"/>
              </a:ext>
            </a:extLst>
          </p:cNvPr>
          <p:cNvCxnSpPr>
            <a:cxnSpLocks/>
            <a:stCxn id="8" idx="7"/>
            <a:endCxn id="12" idx="1"/>
          </p:cNvCxnSpPr>
          <p:nvPr/>
        </p:nvCxnSpPr>
        <p:spPr>
          <a:xfrm flipV="1">
            <a:off x="6510380" y="5144787"/>
            <a:ext cx="1099091" cy="62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ACB6F1B-3D65-4848-8CC4-2497AA659C64}"/>
              </a:ext>
            </a:extLst>
          </p:cNvPr>
          <p:cNvSpPr/>
          <p:nvPr/>
        </p:nvSpPr>
        <p:spPr>
          <a:xfrm>
            <a:off x="0" y="1698412"/>
            <a:ext cx="12192000" cy="707886"/>
          </a:xfrm>
          <a:prstGeom prst="rect">
            <a:avLst/>
          </a:prstGeom>
          <a:solidFill>
            <a:srgbClr val="73FDD6"/>
          </a:solidFill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SARS-CoV-2 pandemic has had an unprecedented impact on healthcare systems, with near-paralysis of non-COVID-related services during the peak of the pandemic. </a:t>
            </a:r>
          </a:p>
        </p:txBody>
      </p:sp>
    </p:spTree>
    <p:extLst>
      <p:ext uri="{BB962C8B-B14F-4D97-AF65-F5344CB8AC3E}">
        <p14:creationId xmlns:p14="http://schemas.microsoft.com/office/powerpoint/2010/main" val="13096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C09A-CCB7-491C-8EA2-3F4EF0B1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6439"/>
            <a:ext cx="12192000" cy="1049948"/>
          </a:xfrm>
          <a:solidFill>
            <a:srgbClr val="D5FC79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Aim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Assess the impact of SARS-CoV-2 on new diagnosed pancreatic cancer treatment</a:t>
            </a:r>
            <a:endParaRPr lang="en-GB" sz="2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C4353D5-321D-444D-B787-359D5805FD42}"/>
              </a:ext>
            </a:extLst>
          </p:cNvPr>
          <p:cNvPicPr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43F422-7F04-D948-9A75-303A0A6ADEFA}"/>
              </a:ext>
            </a:extLst>
          </p:cNvPr>
          <p:cNvSpPr txBox="1">
            <a:spLocks/>
          </p:cNvSpPr>
          <p:nvPr/>
        </p:nvSpPr>
        <p:spPr>
          <a:xfrm>
            <a:off x="0" y="2577215"/>
            <a:ext cx="12192000" cy="1143903"/>
          </a:xfrm>
          <a:prstGeom prst="rect">
            <a:avLst/>
          </a:prstGeom>
          <a:solidFill>
            <a:srgbClr val="76D6FF"/>
          </a:solidFill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Primary Objective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Assess the rate of receipt of chemotherapy at 6- and 12-months from diagnosis during the peak of the SARS-CoV-2 pandemic, compared to pre-pandemic rates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F1BAE9-957B-664D-824D-CB8717A5959B}"/>
              </a:ext>
            </a:extLst>
          </p:cNvPr>
          <p:cNvSpPr txBox="1">
            <a:spLocks/>
          </p:cNvSpPr>
          <p:nvPr/>
        </p:nvSpPr>
        <p:spPr>
          <a:xfrm>
            <a:off x="234904" y="5178824"/>
            <a:ext cx="10515600" cy="18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3000"/>
              </a:lnSpc>
            </a:pPr>
            <a:endParaRPr lang="en-GB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endParaRPr lang="en-GB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DEE2F5-33A0-8943-8E78-305F1816F7BD}"/>
              </a:ext>
            </a:extLst>
          </p:cNvPr>
          <p:cNvSpPr txBox="1">
            <a:spLocks/>
          </p:cNvSpPr>
          <p:nvPr/>
        </p:nvSpPr>
        <p:spPr>
          <a:xfrm>
            <a:off x="0" y="3876170"/>
            <a:ext cx="12192000" cy="2887970"/>
          </a:xfrm>
          <a:prstGeom prst="rect">
            <a:avLst/>
          </a:prstGeom>
          <a:solidFill>
            <a:srgbClr val="0096FF"/>
          </a:solidFill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Secondary Objectives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Assess 6- and 12-month outcomes comparing pre-pandemic to pandemic cohorts against audit standards (next slide)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overall mortality				rate of disease progression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changes to treatment offered			time to diagnosis and treatment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chemotherapy regimen received		radiotherapy regimens received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rates of surgery and unintended bypass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7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C09A-CCB7-491C-8EA2-3F4EF0B1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6881"/>
            <a:ext cx="12192000" cy="1686186"/>
          </a:xfrm>
          <a:solidFill>
            <a:srgbClr val="FFFD78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Centres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All centres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treating pancreatic cancer patients (specialist and non-specialist) are eligible to join.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 the majority of patients are treated in non-specialist centres (e.g. unresectable disease, decompression, and delivery of chemotherapy)</a:t>
            </a:r>
            <a:endParaRPr lang="en-GB" sz="2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C4353D5-321D-444D-B787-359D5805FD42}"/>
              </a:ext>
            </a:extLst>
          </p:cNvPr>
          <p:cNvPicPr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43F422-7F04-D948-9A75-303A0A6ADEFA}"/>
              </a:ext>
            </a:extLst>
          </p:cNvPr>
          <p:cNvSpPr txBox="1">
            <a:spLocks/>
          </p:cNvSpPr>
          <p:nvPr/>
        </p:nvSpPr>
        <p:spPr>
          <a:xfrm>
            <a:off x="0" y="3372488"/>
            <a:ext cx="12192000" cy="647962"/>
          </a:xfrm>
          <a:prstGeom prst="rect">
            <a:avLst/>
          </a:prstGeom>
          <a:solidFill>
            <a:srgbClr val="D5FC79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Trainee-network led design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F1BAE9-957B-664D-824D-CB8717A5959B}"/>
              </a:ext>
            </a:extLst>
          </p:cNvPr>
          <p:cNvSpPr txBox="1">
            <a:spLocks/>
          </p:cNvSpPr>
          <p:nvPr/>
        </p:nvSpPr>
        <p:spPr>
          <a:xfrm>
            <a:off x="234904" y="5178824"/>
            <a:ext cx="10515600" cy="18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3000"/>
              </a:lnSpc>
            </a:pPr>
            <a:endParaRPr lang="en-GB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endParaRPr lang="en-GB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DEE2F5-33A0-8943-8E78-305F1816F7BD}"/>
              </a:ext>
            </a:extLst>
          </p:cNvPr>
          <p:cNvSpPr txBox="1">
            <a:spLocks/>
          </p:cNvSpPr>
          <p:nvPr/>
        </p:nvSpPr>
        <p:spPr>
          <a:xfrm>
            <a:off x="0" y="4259871"/>
            <a:ext cx="12192000" cy="1579920"/>
          </a:xfrm>
          <a:prstGeom prst="rect">
            <a:avLst/>
          </a:prstGeom>
          <a:solidFill>
            <a:srgbClr val="73FDD6"/>
          </a:solidFill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Sharing the workload across referring networks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Patients only being entered at the site they first present to, evenly distributing the number of patients entered at each hospital across the referring network.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 estimate each centre will enter 5-20 patients per study time period in an average sized hospital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9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Inclusion and Exclusion Criteria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32DA09D-92ED-44E1-982F-43C082B8A999}"/>
              </a:ext>
            </a:extLst>
          </p:cNvPr>
          <p:cNvPicPr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FA2E7D-7CBE-CF43-A71D-2B51335E5C30}"/>
              </a:ext>
            </a:extLst>
          </p:cNvPr>
          <p:cNvSpPr txBox="1">
            <a:spLocks/>
          </p:cNvSpPr>
          <p:nvPr/>
        </p:nvSpPr>
        <p:spPr>
          <a:xfrm>
            <a:off x="1" y="1690688"/>
            <a:ext cx="12191999" cy="2072564"/>
          </a:xfrm>
          <a:prstGeom prst="rect">
            <a:avLst/>
          </a:prstGeom>
          <a:solidFill>
            <a:srgbClr val="D5FC7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</a:rPr>
              <a:t>Inclusion Criteria</a:t>
            </a:r>
          </a:p>
          <a:p>
            <a:pPr marL="342900" indent="-342900" algn="just">
              <a:lnSpc>
                <a:spcPct val="163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All adult patients newly diagnosed with suspected pancreatic cancer (presenting during the ‘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patient entry period’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defined below) i.e. those discussed at MDT during the patient entry period as a new presentation/diagnosis of suspected pancreatic cancer.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63000"/>
              </a:lnSpc>
              <a:buFont typeface="Courier New" panose="02070309020205020404" pitchFamily="49" charset="0"/>
              <a:buChar char="o"/>
            </a:pPr>
            <a:endParaRPr lang="en-GB" sz="1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8FBE20-21FD-1B41-AD3A-DAEFBB8478CC}"/>
              </a:ext>
            </a:extLst>
          </p:cNvPr>
          <p:cNvSpPr txBox="1">
            <a:spLocks/>
          </p:cNvSpPr>
          <p:nvPr/>
        </p:nvSpPr>
        <p:spPr>
          <a:xfrm>
            <a:off x="0" y="4132828"/>
            <a:ext cx="12191999" cy="170696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</a:rPr>
              <a:t>Exclusion Criteria</a:t>
            </a:r>
          </a:p>
          <a:p>
            <a:pPr marL="342900" indent="-342900" algn="just">
              <a:lnSpc>
                <a:spcPct val="163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Patients who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initially presented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a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different hospital </a:t>
            </a:r>
          </a:p>
          <a:p>
            <a:pPr marL="800100" lvl="1" indent="-342900" algn="just">
              <a:lnSpc>
                <a:spcPct val="163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case should be captured and recorded by the hospital where the patient initially presented 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3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C09A-CCB7-491C-8EA2-3F4EF0B1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2445542"/>
          </a:xfrm>
          <a:solidFill>
            <a:srgbClr val="D5FC79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2000" b="1" dirty="0">
                <a:effectLst/>
                <a:latin typeface="Arial" panose="020B0604020202020204" pitchFamily="34" charset="0"/>
              </a:rPr>
              <a:t>Patient Entry Period</a:t>
            </a:r>
          </a:p>
          <a:p>
            <a:pPr algn="just">
              <a:lnSpc>
                <a:spcPct val="163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patients fulfilling the inclusion criteria presenting within the following time periods: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63000"/>
              </a:lnSpc>
            </a:pPr>
            <a:r>
              <a:rPr lang="en-GB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Pre-pandemic cohort: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en-GB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January 2019 to 3</a:t>
            </a:r>
            <a:r>
              <a:rPr lang="en-GB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rd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March 2019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(8 weeks).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63000"/>
              </a:lnSpc>
            </a:pPr>
            <a:r>
              <a:rPr lang="en-GB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Pandemic cohort: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16</a:t>
            </a:r>
            <a:r>
              <a:rPr lang="en-GB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March 2020 to 10</a:t>
            </a:r>
            <a:r>
              <a:rPr lang="en-GB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May 2020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(8 weeks).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70F637B-089C-402F-8C3A-9741DFEBDEDD}"/>
              </a:ext>
            </a:extLst>
          </p:cNvPr>
          <p:cNvPicPr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F4F2DA-8A04-D840-9C4E-DE0F457975F3}"/>
              </a:ext>
            </a:extLst>
          </p:cNvPr>
          <p:cNvSpPr txBox="1">
            <a:spLocks/>
          </p:cNvSpPr>
          <p:nvPr/>
        </p:nvSpPr>
        <p:spPr>
          <a:xfrm>
            <a:off x="0" y="4435030"/>
            <a:ext cx="12192000" cy="1404761"/>
          </a:xfrm>
          <a:prstGeom prst="rect">
            <a:avLst/>
          </a:prstGeom>
          <a:solidFill>
            <a:srgbClr val="73FDD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3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</a:rPr>
              <a:t>Follow-up</a:t>
            </a:r>
          </a:p>
          <a:p>
            <a:pPr algn="ctr">
              <a:lnSpc>
                <a:spcPct val="163000"/>
              </a:lnSpc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6-month and 12-month follow-up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9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C09A-CCB7-491C-8EA2-3F4EF0B1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3063"/>
            <a:ext cx="12192000" cy="17814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Each site will need to register CONTACT study as an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</a:rPr>
              <a:t>audit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</a:rPr>
              <a:t>with their Hospital’s Research and Audit Office</a:t>
            </a:r>
          </a:p>
          <a:p>
            <a:pPr>
              <a:lnSpc>
                <a:spcPct val="17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data will be available from routinely collected patient records, and no patients will be contacted</a:t>
            </a:r>
          </a:p>
          <a:p>
            <a:pPr>
              <a:lnSpc>
                <a:spcPct val="17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identifiable data will be entered onto the centrally held REDCap database</a:t>
            </a:r>
            <a:endParaRPr lang="en-GB" sz="18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70F637B-089C-402F-8C3A-9741DFEBDEDD}"/>
              </a:ext>
            </a:extLst>
          </p:cNvPr>
          <p:cNvPicPr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AD4CBD-6E12-A241-A00F-668A1532DA85}"/>
              </a:ext>
            </a:extLst>
          </p:cNvPr>
          <p:cNvSpPr txBox="1">
            <a:spLocks/>
          </p:cNvSpPr>
          <p:nvPr/>
        </p:nvSpPr>
        <p:spPr>
          <a:xfrm>
            <a:off x="0" y="3606435"/>
            <a:ext cx="12192000" cy="31775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3000"/>
              </a:lnSpc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Data collection will cover the following elements measured against the audit standards:</a:t>
            </a:r>
            <a:endParaRPr lang="en-GB" sz="18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63000"/>
              </a:lnSpc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Demographics: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Age, co-morbidity (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Charlson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Comorbidity Index) &amp; deprivation index.</a:t>
            </a:r>
            <a:endParaRPr lang="en-GB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63000"/>
              </a:lnSpc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Diagnosis: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Date of presentation, diagnostic investigations.</a:t>
            </a:r>
            <a:endParaRPr lang="en-GB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63000"/>
              </a:lnSpc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Treatment Status: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6- and 12-month follow-up: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Neo-adjuvant chemotherapy (type, number of cycles), surgery (resection or bypass), adjuvant chemotherapy (type, number of cycles), palliative chemotherapy (type, number of cycles), recurrence post-operatively (date, local/metastatic), survival, COVID status.</a:t>
            </a:r>
            <a:endParaRPr lang="en-GB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50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DCC5-5580-4626-AB54-18DD2792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 Flowchart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5BB25B-F208-4FE2-BDCC-B082EA730DC3}"/>
              </a:ext>
            </a:extLst>
          </p:cNvPr>
          <p:cNvPicPr/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 b="-1"/>
          <a:stretch/>
        </p:blipFill>
        <p:spPr>
          <a:xfrm>
            <a:off x="10027920" y="40962"/>
            <a:ext cx="1925126" cy="128015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70F637B-089C-402F-8C3A-9741DFEBDEDD}"/>
              </a:ext>
            </a:extLst>
          </p:cNvPr>
          <p:cNvPicPr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134060" y="5839791"/>
            <a:ext cx="2958548" cy="944217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535840"/>
              </p:ext>
            </p:extLst>
          </p:nvPr>
        </p:nvGraphicFramePr>
        <p:xfrm>
          <a:off x="970936" y="10655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1C891B5-8345-854D-94D6-461AED56B3A3}"/>
              </a:ext>
            </a:extLst>
          </p:cNvPr>
          <p:cNvSpPr/>
          <p:nvPr/>
        </p:nvSpPr>
        <p:spPr>
          <a:xfrm>
            <a:off x="4" y="4764829"/>
            <a:ext cx="7742902" cy="2118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standards:</a:t>
            </a:r>
            <a:endParaRPr lang="en-GB" b="1" dirty="0">
              <a:solidFill>
                <a:srgbClr val="201F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Guidelines for Pancreatic Cancer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STATEMENT: Considerations for the treatment of pancreatic cancer during the COVID-19 pandemic: the UK consensus position</a:t>
            </a:r>
            <a:endParaRPr lang="en-GB" dirty="0">
              <a:solidFill>
                <a:srgbClr val="201F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825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American Typewriter</vt:lpstr>
      <vt:lpstr>Arial</vt:lpstr>
      <vt:lpstr>Calibri</vt:lpstr>
      <vt:lpstr>Calibri Light</vt:lpstr>
      <vt:lpstr>Courier New</vt:lpstr>
      <vt:lpstr>Symbol</vt:lpstr>
      <vt:lpstr>Office Theme</vt:lpstr>
      <vt:lpstr>PowerPoint Presentation</vt:lpstr>
      <vt:lpstr>What is CONTACT?</vt:lpstr>
      <vt:lpstr>Possible impact of COVID for pancreatic cancer patients</vt:lpstr>
      <vt:lpstr>Aims &amp; Objectives</vt:lpstr>
      <vt:lpstr>Methods</vt:lpstr>
      <vt:lpstr>Inclusion and Exclusion Criteria</vt:lpstr>
      <vt:lpstr>Patient Entry</vt:lpstr>
      <vt:lpstr>Data Collection</vt:lpstr>
      <vt:lpstr>Data Collection Flowchart</vt:lpstr>
      <vt:lpstr>Key information</vt:lpstr>
      <vt:lpstr>Steering Committee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Osei-Bordom</dc:creator>
  <cp:lastModifiedBy>Lewis Hall (BSc(I) Clinical Anatomy FT)</cp:lastModifiedBy>
  <cp:revision>15</cp:revision>
  <dcterms:created xsi:type="dcterms:W3CDTF">2020-12-05T10:09:59Z</dcterms:created>
  <dcterms:modified xsi:type="dcterms:W3CDTF">2020-12-10T10:12:21Z</dcterms:modified>
</cp:coreProperties>
</file>